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3" r:id="rId3"/>
    <p:sldId id="257" r:id="rId4"/>
    <p:sldId id="265" r:id="rId5"/>
    <p:sldId id="258" r:id="rId6"/>
    <p:sldId id="259" r:id="rId7"/>
    <p:sldId id="260" r:id="rId8"/>
    <p:sldId id="264" r:id="rId9"/>
    <p:sldId id="262" r:id="rId1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6699"/>
    <a:srgbClr val="2E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18D3CE-F2D0-4CDF-9007-484289CEB86F}" v="1" dt="2023-02-02T11:57:14.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10" autoAdjust="0"/>
  </p:normalViewPr>
  <p:slideViewPr>
    <p:cSldViewPr>
      <p:cViewPr varScale="1">
        <p:scale>
          <a:sx n="97" d="100"/>
          <a:sy n="97" d="100"/>
        </p:scale>
        <p:origin x="2338" y="72"/>
      </p:cViewPr>
      <p:guideLst>
        <p:guide orient="horz" pos="2160"/>
        <p:guide pos="2880"/>
      </p:guideLst>
    </p:cSldViewPr>
  </p:slideViewPr>
  <p:notesTextViewPr>
    <p:cViewPr>
      <p:scale>
        <a:sx n="1" d="1"/>
        <a:sy n="1" d="1"/>
      </p:scale>
      <p:origin x="0" y="0"/>
    </p:cViewPr>
  </p:notesTextViewPr>
  <p:notesViewPr>
    <p:cSldViewPr>
      <p:cViewPr varScale="1">
        <p:scale>
          <a:sx n="74" d="100"/>
          <a:sy n="74" d="100"/>
        </p:scale>
        <p:origin x="-2142"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89B2980-470A-4145-A3CB-F01B5825201C}" type="datetimeFigureOut">
              <a:rPr lang="en-GB" smtClean="0"/>
              <a:pPr/>
              <a:t>03/02/2023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BA33970-C17A-49F4-BE1D-8C6CF2FA7879}" type="slidenum">
              <a:rPr lang="en-GB" smtClean="0"/>
              <a:pPr/>
              <a:t>‹#›</a:t>
            </a:fld>
            <a:endParaRPr lang="en-GB"/>
          </a:p>
        </p:txBody>
      </p:sp>
    </p:spTree>
    <p:extLst>
      <p:ext uri="{BB962C8B-B14F-4D97-AF65-F5344CB8AC3E}">
        <p14:creationId xmlns:p14="http://schemas.microsoft.com/office/powerpoint/2010/main" val="1895970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61F650F4-E778-450C-86EF-CC7BBB16FB8F}" type="datetimeFigureOut">
              <a:rPr lang="en-GB" smtClean="0"/>
              <a:pPr/>
              <a:t>03/02/2023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04E36A7D-62B4-4C1A-A7BF-63AC5947CAD0}" type="slidenum">
              <a:rPr lang="en-GB" smtClean="0"/>
              <a:pPr/>
              <a:t>‹#›</a:t>
            </a:fld>
            <a:endParaRPr lang="en-GB"/>
          </a:p>
        </p:txBody>
      </p:sp>
    </p:spTree>
    <p:extLst>
      <p:ext uri="{BB962C8B-B14F-4D97-AF65-F5344CB8AC3E}">
        <p14:creationId xmlns:p14="http://schemas.microsoft.com/office/powerpoint/2010/main" val="1336961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4E36A7D-62B4-4C1A-A7BF-63AC5947CAD0}"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different types of charities.</a:t>
            </a:r>
          </a:p>
          <a:p>
            <a:endParaRPr lang="en-GB" dirty="0"/>
          </a:p>
          <a:p>
            <a:r>
              <a:rPr lang="en-GB" dirty="0"/>
              <a:t>Some help</a:t>
            </a:r>
            <a:r>
              <a:rPr lang="en-GB" baseline="0" dirty="0"/>
              <a:t> animals</a:t>
            </a:r>
          </a:p>
          <a:p>
            <a:r>
              <a:rPr lang="en-GB" baseline="0" dirty="0"/>
              <a:t>Some help children</a:t>
            </a:r>
          </a:p>
          <a:p>
            <a:r>
              <a:rPr lang="en-GB" baseline="0" dirty="0"/>
              <a:t>Some help adults and others help people in other countries.</a:t>
            </a:r>
          </a:p>
          <a:p>
            <a:endParaRPr lang="en-GB" baseline="0" dirty="0"/>
          </a:p>
          <a:p>
            <a:pPr defTabSz="882213">
              <a:defRPr/>
            </a:pPr>
            <a:r>
              <a:rPr lang="en-GB" dirty="0"/>
              <a:t>Charities are there</a:t>
            </a:r>
            <a:r>
              <a:rPr lang="en-GB" baseline="0" dirty="0"/>
              <a:t> to help people that need help.</a:t>
            </a:r>
            <a:endParaRPr lang="en-GB" dirty="0"/>
          </a:p>
          <a:p>
            <a:endParaRPr lang="en-GB" baseline="0" dirty="0"/>
          </a:p>
          <a:p>
            <a:r>
              <a:rPr lang="en-GB" baseline="0" dirty="0"/>
              <a:t>Charities often help animals that no longer have an owner, children and adults that are poorly, people that don’t have access to basic things like food, water or a home. They also help people in other countries that might have been affected by things like flooding.</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i="1" baseline="0" dirty="0"/>
              <a:t>(Optional – </a:t>
            </a:r>
            <a:r>
              <a:rPr lang="en-GB" i="1" dirty="0"/>
              <a:t>Some charities you might have heard of are:</a:t>
            </a:r>
            <a:r>
              <a:rPr lang="en-GB" i="1" baseline="0" dirty="0"/>
              <a:t> NSPCC, RSPCA, Comic Relief, Sport Relief, Help for Heroes, Children In Need, Oxfam)</a:t>
            </a:r>
            <a:endParaRPr lang="en-GB" i="1"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04E36A7D-62B4-4C1A-A7BF-63AC5947CAD0}" type="slidenum">
              <a:rPr lang="en-GB" smtClean="0"/>
              <a:pPr/>
              <a:t>2</a:t>
            </a:fld>
            <a:endParaRPr lang="en-GB"/>
          </a:p>
        </p:txBody>
      </p:sp>
    </p:spTree>
    <p:extLst>
      <p:ext uri="{BB962C8B-B14F-4D97-AF65-F5344CB8AC3E}">
        <p14:creationId xmlns:p14="http://schemas.microsoft.com/office/powerpoint/2010/main" val="152652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4E36A7D-62B4-4C1A-A7BF-63AC5947CAD0}"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4E36A7D-62B4-4C1A-A7BF-63AC5947CAD0}"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the children to discuss</a:t>
            </a:r>
            <a:r>
              <a:rPr lang="en-GB" baseline="0" dirty="0"/>
              <a:t> what the differences might be when comparing a baby born too early and baby born healthy.</a:t>
            </a:r>
            <a:endParaRPr lang="en-GB" dirty="0"/>
          </a:p>
        </p:txBody>
      </p:sp>
      <p:sp>
        <p:nvSpPr>
          <p:cNvPr id="4" name="Slide Number Placeholder 3"/>
          <p:cNvSpPr>
            <a:spLocks noGrp="1"/>
          </p:cNvSpPr>
          <p:nvPr>
            <p:ph type="sldNum" sz="quarter" idx="10"/>
          </p:nvPr>
        </p:nvSpPr>
        <p:spPr/>
        <p:txBody>
          <a:bodyPr/>
          <a:lstStyle/>
          <a:p>
            <a:fld id="{04E36A7D-62B4-4C1A-A7BF-63AC5947CAD0}" type="slidenum">
              <a:rPr lang="en-GB" smtClean="0"/>
              <a:pPr/>
              <a:t>5</a:t>
            </a:fld>
            <a:endParaRPr lang="en-GB"/>
          </a:p>
        </p:txBody>
      </p:sp>
    </p:spTree>
    <p:extLst>
      <p:ext uri="{BB962C8B-B14F-4D97-AF65-F5344CB8AC3E}">
        <p14:creationId xmlns:p14="http://schemas.microsoft.com/office/powerpoint/2010/main" val="1262091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Help the children say the</a:t>
            </a:r>
            <a:r>
              <a:rPr lang="en-GB" baseline="0" dirty="0"/>
              <a:t> words and discuss if they have heard of them or know anyone that has them and why children with these conditions might </a:t>
            </a:r>
            <a:r>
              <a:rPr lang="en-GB" baseline="0"/>
              <a:t>need help.</a:t>
            </a:r>
            <a:endParaRPr lang="en-GB" dirty="0"/>
          </a:p>
        </p:txBody>
      </p:sp>
      <p:sp>
        <p:nvSpPr>
          <p:cNvPr id="4" name="Slide Number Placeholder 3"/>
          <p:cNvSpPr>
            <a:spLocks noGrp="1"/>
          </p:cNvSpPr>
          <p:nvPr>
            <p:ph type="sldNum" sz="quarter" idx="10"/>
          </p:nvPr>
        </p:nvSpPr>
        <p:spPr/>
        <p:txBody>
          <a:bodyPr/>
          <a:lstStyle/>
          <a:p>
            <a:fld id="{04E36A7D-62B4-4C1A-A7BF-63AC5947CAD0}" type="slidenum">
              <a:rPr lang="en-GB" smtClean="0"/>
              <a:pPr/>
              <a:t>6</a:t>
            </a:fld>
            <a:endParaRPr lang="en-GB"/>
          </a:p>
        </p:txBody>
      </p:sp>
    </p:spTree>
    <p:extLst>
      <p:ext uri="{BB962C8B-B14F-4D97-AF65-F5344CB8AC3E}">
        <p14:creationId xmlns:p14="http://schemas.microsoft.com/office/powerpoint/2010/main" val="306541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Everyone gets poorly,</a:t>
            </a:r>
            <a:r>
              <a:rPr lang="en-GB" baseline="0" dirty="0"/>
              <a:t> put your hand up if you can remember being poorly? Did you take some medicine that made you feel better?</a:t>
            </a:r>
          </a:p>
          <a:p>
            <a:endParaRPr lang="en-GB" baseline="0" dirty="0"/>
          </a:p>
          <a:p>
            <a:r>
              <a:rPr lang="en-GB" baseline="0" dirty="0"/>
              <a:t>Some children are very poorly with rare illnesses and at the moment there is no medicine that will make them better. We are helping scientists try to find a cure for these illnesses so that children in the future won’t be poorly. </a:t>
            </a:r>
          </a:p>
          <a:p>
            <a:endParaRPr lang="en-GB" baseline="0" dirty="0"/>
          </a:p>
          <a:p>
            <a:r>
              <a:rPr lang="en-GB" baseline="0" dirty="0"/>
              <a:t>Sophia’s dad says this is very important work.</a:t>
            </a:r>
            <a:endParaRPr lang="en-GB" dirty="0"/>
          </a:p>
        </p:txBody>
      </p:sp>
      <p:sp>
        <p:nvSpPr>
          <p:cNvPr id="4" name="Slide Number Placeholder 3"/>
          <p:cNvSpPr>
            <a:spLocks noGrp="1"/>
          </p:cNvSpPr>
          <p:nvPr>
            <p:ph type="sldNum" sz="quarter" idx="10"/>
          </p:nvPr>
        </p:nvSpPr>
        <p:spPr/>
        <p:txBody>
          <a:bodyPr/>
          <a:lstStyle/>
          <a:p>
            <a:fld id="{04E36A7D-62B4-4C1A-A7BF-63AC5947CAD0}" type="slidenum">
              <a:rPr lang="en-GB" smtClean="0"/>
              <a:pPr/>
              <a:t>7</a:t>
            </a:fld>
            <a:endParaRPr lang="en-GB"/>
          </a:p>
        </p:txBody>
      </p:sp>
    </p:spTree>
    <p:extLst>
      <p:ext uri="{BB962C8B-B14F-4D97-AF65-F5344CB8AC3E}">
        <p14:creationId xmlns:p14="http://schemas.microsoft.com/office/powerpoint/2010/main" val="337349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E36A7D-62B4-4C1A-A7BF-63AC5947CAD0}" type="slidenum">
              <a:rPr lang="en-GB" smtClean="0"/>
              <a:pPr/>
              <a:t>8</a:t>
            </a:fld>
            <a:endParaRPr lang="en-GB"/>
          </a:p>
        </p:txBody>
      </p:sp>
    </p:spTree>
    <p:extLst>
      <p:ext uri="{BB962C8B-B14F-4D97-AF65-F5344CB8AC3E}">
        <p14:creationId xmlns:p14="http://schemas.microsoft.com/office/powerpoint/2010/main" val="294678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4E36A7D-62B4-4C1A-A7BF-63AC5947CAD0}"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56DE4C-9054-4BAA-9533-D1250234871D}" type="datetimeFigureOut">
              <a:rPr lang="en-GB" smtClean="0"/>
              <a:pPr/>
              <a:t>03/02/2023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4141139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56DE4C-9054-4BAA-9533-D1250234871D}" type="datetimeFigureOut">
              <a:rPr lang="en-GB" smtClean="0"/>
              <a:pPr/>
              <a:t>03/02/2023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2065154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56DE4C-9054-4BAA-9533-D1250234871D}" type="datetimeFigureOut">
              <a:rPr lang="en-GB" smtClean="0"/>
              <a:pPr/>
              <a:t>03/02/2023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3440660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56DE4C-9054-4BAA-9533-D1250234871D}" type="datetimeFigureOut">
              <a:rPr lang="en-GB" smtClean="0"/>
              <a:pPr/>
              <a:t>03/02/2023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115239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56DE4C-9054-4BAA-9533-D1250234871D}" type="datetimeFigureOut">
              <a:rPr lang="en-GB" smtClean="0"/>
              <a:pPr/>
              <a:t>03/02/2023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3482975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56DE4C-9054-4BAA-9533-D1250234871D}" type="datetimeFigureOut">
              <a:rPr lang="en-GB" smtClean="0"/>
              <a:pPr/>
              <a:t>03/02/2023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360636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56DE4C-9054-4BAA-9533-D1250234871D}" type="datetimeFigureOut">
              <a:rPr lang="en-GB" smtClean="0"/>
              <a:pPr/>
              <a:t>03/02/2023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8193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56DE4C-9054-4BAA-9533-D1250234871D}" type="datetimeFigureOut">
              <a:rPr lang="en-GB" smtClean="0"/>
              <a:pPr/>
              <a:t>03/02/2023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201175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6DE4C-9054-4BAA-9533-D1250234871D}" type="datetimeFigureOut">
              <a:rPr lang="en-GB" smtClean="0"/>
              <a:pPr/>
              <a:t>03/02/2023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303687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56DE4C-9054-4BAA-9533-D1250234871D}" type="datetimeFigureOut">
              <a:rPr lang="en-GB" smtClean="0"/>
              <a:pPr/>
              <a:t>03/02/2023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232284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56DE4C-9054-4BAA-9533-D1250234871D}" type="datetimeFigureOut">
              <a:rPr lang="en-GB" smtClean="0"/>
              <a:pPr/>
              <a:t>03/02/2023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33F65A-CD3C-49FD-87E5-38BF1182D1B0}" type="slidenum">
              <a:rPr lang="en-GB" smtClean="0"/>
              <a:pPr/>
              <a:t>‹#›</a:t>
            </a:fld>
            <a:endParaRPr lang="en-GB"/>
          </a:p>
        </p:txBody>
      </p:sp>
    </p:spTree>
    <p:extLst>
      <p:ext uri="{BB962C8B-B14F-4D97-AF65-F5344CB8AC3E}">
        <p14:creationId xmlns:p14="http://schemas.microsoft.com/office/powerpoint/2010/main" val="274742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56DE4C-9054-4BAA-9533-D1250234871D}" type="datetimeFigureOut">
              <a:rPr lang="en-GB" smtClean="0"/>
              <a:pPr/>
              <a:t>03/02/2023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33F65A-CD3C-49FD-87E5-38BF1182D1B0}" type="slidenum">
              <a:rPr lang="en-GB" smtClean="0"/>
              <a:pPr/>
              <a:t>‹#›</a:t>
            </a:fld>
            <a:endParaRPr lang="en-GB"/>
          </a:p>
        </p:txBody>
      </p:sp>
    </p:spTree>
    <p:extLst>
      <p:ext uri="{BB962C8B-B14F-4D97-AF65-F5344CB8AC3E}">
        <p14:creationId xmlns:p14="http://schemas.microsoft.com/office/powerpoint/2010/main" val="92916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5517232"/>
            <a:ext cx="3193178" cy="1018034"/>
          </a:xfrm>
          <a:prstGeom prst="rect">
            <a:avLst/>
          </a:prstGeom>
        </p:spPr>
      </p:pic>
      <p:sp>
        <p:nvSpPr>
          <p:cNvPr id="9" name="TextBox 8"/>
          <p:cNvSpPr txBox="1"/>
          <p:nvPr/>
        </p:nvSpPr>
        <p:spPr>
          <a:xfrm>
            <a:off x="971600" y="476672"/>
            <a:ext cx="6480720" cy="2862322"/>
          </a:xfrm>
          <a:prstGeom prst="rect">
            <a:avLst/>
          </a:prstGeom>
          <a:noFill/>
        </p:spPr>
        <p:txBody>
          <a:bodyPr wrap="square" rtlCol="0">
            <a:spAutoFit/>
          </a:bodyPr>
          <a:lstStyle/>
          <a:p>
            <a:pPr algn="ctr"/>
            <a:r>
              <a:rPr lang="en-GB" sz="6000" dirty="0">
                <a:solidFill>
                  <a:srgbClr val="66CCFF"/>
                </a:solidFill>
                <a:latin typeface="+mj-lt"/>
              </a:rPr>
              <a:t>Fundraising is </a:t>
            </a:r>
          </a:p>
          <a:p>
            <a:pPr algn="ctr"/>
            <a:r>
              <a:rPr lang="en-GB" sz="6000" dirty="0">
                <a:solidFill>
                  <a:srgbClr val="66CCFF"/>
                </a:solidFill>
                <a:latin typeface="+mj-lt"/>
              </a:rPr>
              <a:t>fun with </a:t>
            </a:r>
          </a:p>
          <a:p>
            <a:pPr algn="ctr"/>
            <a:r>
              <a:rPr lang="en-GB" sz="6000" dirty="0">
                <a:solidFill>
                  <a:srgbClr val="66CCFF"/>
                </a:solidFill>
                <a:latin typeface="+mj-lt"/>
              </a:rPr>
              <a:t>Paddington Bear</a:t>
            </a:r>
            <a:endParaRPr lang="en-GB" sz="5400" dirty="0">
              <a:solidFill>
                <a:srgbClr val="66CCFF"/>
              </a:solidFill>
              <a:latin typeface="+mj-lt"/>
            </a:endParaRPr>
          </a:p>
        </p:txBody>
      </p:sp>
      <p:sp>
        <p:nvSpPr>
          <p:cNvPr id="6" name="TextBox 5"/>
          <p:cNvSpPr txBox="1"/>
          <p:nvPr/>
        </p:nvSpPr>
        <p:spPr>
          <a:xfrm>
            <a:off x="6660232" y="2555612"/>
            <a:ext cx="1080120" cy="369332"/>
          </a:xfrm>
          <a:prstGeom prst="rect">
            <a:avLst/>
          </a:prstGeom>
          <a:noFill/>
        </p:spPr>
        <p:txBody>
          <a:bodyPr wrap="square" rtlCol="0">
            <a:spAutoFit/>
          </a:bodyPr>
          <a:lstStyle/>
          <a:p>
            <a:r>
              <a:rPr lang="en-GB" dirty="0">
                <a:solidFill>
                  <a:srgbClr val="66CCFF"/>
                </a:solidFill>
              </a:rPr>
              <a:t>TM</a:t>
            </a:r>
          </a:p>
        </p:txBody>
      </p:sp>
      <p:pic>
        <p:nvPicPr>
          <p:cNvPr id="7" name="Picture 6" descr="New-Pad-holding-bear copy-withbutton.jpg"/>
          <p:cNvPicPr>
            <a:picLocks noChangeAspect="1"/>
          </p:cNvPicPr>
          <p:nvPr/>
        </p:nvPicPr>
        <p:blipFill>
          <a:blip r:embed="rId4" cstate="print"/>
          <a:stretch>
            <a:fillRect/>
          </a:stretch>
        </p:blipFill>
        <p:spPr>
          <a:xfrm>
            <a:off x="2987824" y="3645024"/>
            <a:ext cx="2297227" cy="3212976"/>
          </a:xfrm>
          <a:prstGeom prst="rect">
            <a:avLst/>
          </a:prstGeom>
        </p:spPr>
      </p:pic>
    </p:spTree>
    <p:extLst>
      <p:ext uri="{BB962C8B-B14F-4D97-AF65-F5344CB8AC3E}">
        <p14:creationId xmlns:p14="http://schemas.microsoft.com/office/powerpoint/2010/main" val="161951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3688" y="2420888"/>
            <a:ext cx="6552728" cy="4104456"/>
          </a:xfrm>
        </p:spPr>
        <p:txBody>
          <a:bodyPr>
            <a:noAutofit/>
          </a:bodyPr>
          <a:lstStyle/>
          <a:p>
            <a:pPr marL="457200" indent="-457200">
              <a:buFont typeface="Arial" panose="020B0604020202020204" pitchFamily="34" charset="0"/>
              <a:buChar char="•"/>
            </a:pPr>
            <a:r>
              <a:rPr lang="en-GB" sz="2400" dirty="0">
                <a:solidFill>
                  <a:schemeClr val="tx1"/>
                </a:solidFill>
              </a:rPr>
              <a:t>What is a charity?</a:t>
            </a:r>
          </a:p>
          <a:p>
            <a:pPr marL="457200" indent="-457200">
              <a:buFont typeface="Arial" panose="020B0604020202020204" pitchFamily="34" charset="0"/>
              <a:buChar char="•"/>
            </a:pPr>
            <a:endParaRPr lang="en-GB" sz="2400" dirty="0">
              <a:solidFill>
                <a:schemeClr val="tx1"/>
              </a:solidFill>
            </a:endParaRPr>
          </a:p>
          <a:p>
            <a:pPr marL="457200" indent="-457200">
              <a:buFont typeface="Arial" panose="020B0604020202020204" pitchFamily="34" charset="0"/>
              <a:buChar char="•"/>
            </a:pPr>
            <a:r>
              <a:rPr lang="en-GB" sz="2400" dirty="0">
                <a:solidFill>
                  <a:schemeClr val="tx1"/>
                </a:solidFill>
              </a:rPr>
              <a:t>Which charities do you know?</a:t>
            </a:r>
          </a:p>
          <a:p>
            <a:endParaRPr lang="en-GB" sz="2400" dirty="0">
              <a:solidFill>
                <a:schemeClr val="tx1"/>
              </a:solidFill>
            </a:endParaRPr>
          </a:p>
          <a:p>
            <a:pPr marL="457200" indent="-457200">
              <a:buFont typeface="Arial" panose="020B0604020202020204" pitchFamily="34" charset="0"/>
              <a:buChar char="•"/>
            </a:pPr>
            <a:r>
              <a:rPr lang="en-GB" sz="2400" dirty="0">
                <a:solidFill>
                  <a:schemeClr val="tx1"/>
                </a:solidFill>
              </a:rPr>
              <a:t>What kind of things do charities do?</a:t>
            </a:r>
          </a:p>
          <a:p>
            <a:pPr marL="457200" indent="-457200">
              <a:buFont typeface="Arial" panose="020B0604020202020204" pitchFamily="34" charset="0"/>
              <a:buChar char="•"/>
            </a:pPr>
            <a:endParaRPr lang="en-GB" sz="2400" dirty="0">
              <a:solidFill>
                <a:schemeClr val="tx1"/>
              </a:solidFill>
            </a:endParaRPr>
          </a:p>
          <a:p>
            <a:pPr marL="457200" indent="-457200">
              <a:buFont typeface="Arial" panose="020B0604020202020204" pitchFamily="34" charset="0"/>
              <a:buChar char="•"/>
            </a:pPr>
            <a:r>
              <a:rPr lang="en-GB" sz="2400" dirty="0">
                <a:solidFill>
                  <a:schemeClr val="tx1"/>
                </a:solidFill>
              </a:rPr>
              <a:t>Why do you think it is important </a:t>
            </a:r>
          </a:p>
          <a:p>
            <a:r>
              <a:rPr lang="en-GB" sz="2400" dirty="0">
                <a:solidFill>
                  <a:schemeClr val="tx1"/>
                </a:solidFill>
              </a:rPr>
              <a:t>to support charities?</a:t>
            </a:r>
          </a:p>
        </p:txBody>
      </p:sp>
      <p:grpSp>
        <p:nvGrpSpPr>
          <p:cNvPr id="12" name="Group 11"/>
          <p:cNvGrpSpPr/>
          <p:nvPr/>
        </p:nvGrpSpPr>
        <p:grpSpPr>
          <a:xfrm rot="20478676">
            <a:off x="179512" y="260648"/>
            <a:ext cx="2138536" cy="2016224"/>
            <a:chOff x="6697110" y="753191"/>
            <a:chExt cx="2138536" cy="2016224"/>
          </a:xfrm>
        </p:grpSpPr>
        <p:sp>
          <p:nvSpPr>
            <p:cNvPr id="11" name="Oval 10"/>
            <p:cNvSpPr/>
            <p:nvPr/>
          </p:nvSpPr>
          <p:spPr>
            <a:xfrm rot="200095">
              <a:off x="6697110" y="753191"/>
              <a:ext cx="2138536" cy="2016224"/>
            </a:xfrm>
            <a:prstGeom prst="ellipse">
              <a:avLst/>
            </a:prstGeom>
            <a:solidFill>
              <a:srgbClr val="FF6699"/>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rot="318489">
              <a:off x="6955487" y="982161"/>
              <a:ext cx="1656184" cy="1477328"/>
            </a:xfrm>
            <a:prstGeom prst="rect">
              <a:avLst/>
            </a:prstGeom>
            <a:noFill/>
          </p:spPr>
          <p:txBody>
            <a:bodyPr wrap="square" rtlCol="0">
              <a:spAutoFit/>
            </a:bodyPr>
            <a:lstStyle/>
            <a:p>
              <a:pPr algn="ctr"/>
              <a:r>
                <a:rPr lang="en-GB" dirty="0">
                  <a:solidFill>
                    <a:schemeClr val="bg1"/>
                  </a:solidFill>
                </a:rPr>
                <a:t>Supporting charities can be fun but why else should we do it?</a:t>
              </a:r>
            </a:p>
          </p:txBody>
        </p:sp>
      </p:grpSp>
      <p:pic>
        <p:nvPicPr>
          <p:cNvPr id="2050" name="Picture 2"/>
          <p:cNvPicPr>
            <a:picLocks noChangeAspect="1" noChangeArrowheads="1"/>
          </p:cNvPicPr>
          <p:nvPr/>
        </p:nvPicPr>
        <p:blipFill>
          <a:blip r:embed="rId3" cstate="print"/>
          <a:srcRect/>
          <a:stretch>
            <a:fillRect/>
          </a:stretch>
        </p:blipFill>
        <p:spPr bwMode="auto">
          <a:xfrm>
            <a:off x="395536" y="4005064"/>
            <a:ext cx="1360064" cy="2515272"/>
          </a:xfrm>
          <a:prstGeom prst="rect">
            <a:avLst/>
          </a:prstGeom>
          <a:noFill/>
          <a:ln w="9525">
            <a:noFill/>
            <a:miter lim="800000"/>
            <a:headEnd/>
            <a:tailEnd/>
          </a:ln>
          <a:effectLst/>
        </p:spPr>
      </p:pic>
      <p:sp>
        <p:nvSpPr>
          <p:cNvPr id="9" name="TextBox 8"/>
          <p:cNvSpPr txBox="1"/>
          <p:nvPr/>
        </p:nvSpPr>
        <p:spPr>
          <a:xfrm>
            <a:off x="2771800" y="548680"/>
            <a:ext cx="5652120" cy="1446550"/>
          </a:xfrm>
          <a:prstGeom prst="rect">
            <a:avLst/>
          </a:prstGeom>
          <a:noFill/>
        </p:spPr>
        <p:txBody>
          <a:bodyPr wrap="square" rtlCol="0">
            <a:spAutoFit/>
          </a:bodyPr>
          <a:lstStyle/>
          <a:p>
            <a:r>
              <a:rPr lang="en-GB" sz="4400" dirty="0">
                <a:solidFill>
                  <a:srgbClr val="66CCFF"/>
                </a:solidFill>
                <a:latin typeface="+mj-lt"/>
              </a:rPr>
              <a:t>Why do we help charities?</a:t>
            </a:r>
          </a:p>
        </p:txBody>
      </p:sp>
    </p:spTree>
    <p:extLst>
      <p:ext uri="{BB962C8B-B14F-4D97-AF65-F5344CB8AC3E}">
        <p14:creationId xmlns:p14="http://schemas.microsoft.com/office/powerpoint/2010/main" val="152689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39752" y="2440920"/>
            <a:ext cx="6256608" cy="3785652"/>
          </a:xfrm>
          <a:prstGeom prst="rect">
            <a:avLst/>
          </a:prstGeom>
          <a:noFill/>
        </p:spPr>
        <p:txBody>
          <a:bodyPr wrap="square" rtlCol="0">
            <a:spAutoFit/>
          </a:bodyPr>
          <a:lstStyle/>
          <a:p>
            <a:r>
              <a:rPr lang="en-GB" sz="2000" dirty="0"/>
              <a:t>We’re a charity </a:t>
            </a:r>
          </a:p>
          <a:p>
            <a:endParaRPr lang="en-GB" sz="2000" dirty="0"/>
          </a:p>
          <a:p>
            <a:r>
              <a:rPr lang="en-GB" sz="2000" dirty="0"/>
              <a:t>We’ve been helping children for more than 70 years</a:t>
            </a:r>
          </a:p>
          <a:p>
            <a:endParaRPr lang="en-GB" sz="2000" dirty="0"/>
          </a:p>
          <a:p>
            <a:r>
              <a:rPr lang="en-GB" sz="2000" dirty="0"/>
              <a:t>We fund research to help:     </a:t>
            </a:r>
          </a:p>
          <a:p>
            <a:endParaRPr lang="en-GB" sz="2000" dirty="0"/>
          </a:p>
          <a:p>
            <a:endParaRPr lang="en-GB" sz="2000" dirty="0"/>
          </a:p>
          <a:p>
            <a:pPr lvl="3">
              <a:buFont typeface="Arial" pitchFamily="34" charset="0"/>
              <a:buChar char="•"/>
            </a:pPr>
            <a:r>
              <a:rPr lang="en-GB" sz="2000" dirty="0"/>
              <a:t>  babies born too early</a:t>
            </a:r>
          </a:p>
          <a:p>
            <a:pPr lvl="3">
              <a:buFont typeface="Arial" pitchFamily="34" charset="0"/>
              <a:buChar char="•"/>
            </a:pPr>
            <a:r>
              <a:rPr lang="en-GB" sz="2000" dirty="0"/>
              <a:t>  children with disabilities</a:t>
            </a:r>
          </a:p>
          <a:p>
            <a:pPr lvl="3">
              <a:buFont typeface="Arial" pitchFamily="34" charset="0"/>
              <a:buChar char="•"/>
            </a:pPr>
            <a:r>
              <a:rPr lang="en-GB" sz="2000" dirty="0"/>
              <a:t>  children with rare diseases</a:t>
            </a:r>
          </a:p>
          <a:p>
            <a:pPr lvl="3">
              <a:buFont typeface="Arial" pitchFamily="34" charset="0"/>
              <a:buChar char="•"/>
            </a:pPr>
            <a:endParaRPr lang="en-GB" sz="2000" dirty="0">
              <a:latin typeface="+mj-lt"/>
            </a:endParaRPr>
          </a:p>
          <a:p>
            <a:pPr lvl="3"/>
            <a:endParaRPr lang="en-GB" sz="2000" dirty="0">
              <a:latin typeface="+mj-lt"/>
            </a:endParaRPr>
          </a:p>
        </p:txBody>
      </p:sp>
      <p:pic>
        <p:nvPicPr>
          <p:cNvPr id="5" name="Picture 2"/>
          <p:cNvPicPr>
            <a:picLocks noChangeAspect="1" noChangeArrowheads="1"/>
          </p:cNvPicPr>
          <p:nvPr/>
        </p:nvPicPr>
        <p:blipFill>
          <a:blip r:embed="rId3" cstate="print"/>
          <a:srcRect/>
          <a:stretch>
            <a:fillRect/>
          </a:stretch>
        </p:blipFill>
        <p:spPr bwMode="auto">
          <a:xfrm>
            <a:off x="323528" y="4149080"/>
            <a:ext cx="1360064" cy="2515272"/>
          </a:xfrm>
          <a:prstGeom prst="rect">
            <a:avLst/>
          </a:prstGeom>
          <a:noFill/>
          <a:ln w="9525">
            <a:noFill/>
            <a:miter lim="800000"/>
            <a:headEnd/>
            <a:tailEnd/>
          </a:ln>
          <a:effectLst/>
        </p:spPr>
      </p:pic>
      <p:sp>
        <p:nvSpPr>
          <p:cNvPr id="7" name="TextBox 6"/>
          <p:cNvSpPr txBox="1"/>
          <p:nvPr/>
        </p:nvSpPr>
        <p:spPr>
          <a:xfrm>
            <a:off x="1043608" y="620688"/>
            <a:ext cx="7344816" cy="1446550"/>
          </a:xfrm>
          <a:prstGeom prst="rect">
            <a:avLst/>
          </a:prstGeom>
          <a:noFill/>
        </p:spPr>
        <p:txBody>
          <a:bodyPr wrap="square" rtlCol="0">
            <a:spAutoFit/>
          </a:bodyPr>
          <a:lstStyle/>
          <a:p>
            <a:pPr algn="ctr"/>
            <a:r>
              <a:rPr lang="en-GB" sz="4400" dirty="0">
                <a:solidFill>
                  <a:srgbClr val="66CCFF"/>
                </a:solidFill>
                <a:latin typeface="+mj-lt"/>
              </a:rPr>
              <a:t>Let’s learn all about </a:t>
            </a:r>
          </a:p>
          <a:p>
            <a:pPr algn="ctr"/>
            <a:r>
              <a:rPr lang="en-GB" sz="4400" dirty="0">
                <a:solidFill>
                  <a:srgbClr val="66CCFF"/>
                </a:solidFill>
                <a:latin typeface="+mj-lt"/>
              </a:rPr>
              <a:t>Action Medical Research</a:t>
            </a:r>
          </a:p>
        </p:txBody>
      </p:sp>
    </p:spTree>
    <p:extLst>
      <p:ext uri="{BB962C8B-B14F-4D97-AF65-F5344CB8AC3E}">
        <p14:creationId xmlns:p14="http://schemas.microsoft.com/office/powerpoint/2010/main" val="417671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27984" y="4077072"/>
            <a:ext cx="3672408" cy="635878"/>
          </a:xfrm>
        </p:spPr>
        <p:txBody>
          <a:bodyPr>
            <a:normAutofit fontScale="92500" lnSpcReduction="20000"/>
          </a:bodyPr>
          <a:lstStyle/>
          <a:p>
            <a:r>
              <a:rPr lang="en-GB" sz="2000" b="1" dirty="0">
                <a:solidFill>
                  <a:srgbClr val="FF6699"/>
                </a:solidFill>
              </a:rPr>
              <a:t>Have you ever seen a </a:t>
            </a:r>
          </a:p>
          <a:p>
            <a:r>
              <a:rPr lang="en-GB" sz="2000" b="1" dirty="0">
                <a:solidFill>
                  <a:srgbClr val="FF6699"/>
                </a:solidFill>
              </a:rPr>
              <a:t>photo like this?</a:t>
            </a:r>
          </a:p>
          <a:p>
            <a:endParaRPr lang="en-GB" dirty="0"/>
          </a:p>
        </p:txBody>
      </p:sp>
      <p:pic>
        <p:nvPicPr>
          <p:cNvPr id="1026" name="Picture 2" descr="ultrasound"/>
          <p:cNvPicPr>
            <a:picLocks noChangeAspect="1" noChangeArrowheads="1"/>
          </p:cNvPicPr>
          <p:nvPr/>
        </p:nvPicPr>
        <p:blipFill>
          <a:blip r:embed="rId3" cstate="print"/>
          <a:srcRect/>
          <a:stretch>
            <a:fillRect/>
          </a:stretch>
        </p:blipFill>
        <p:spPr bwMode="auto">
          <a:xfrm>
            <a:off x="4644008" y="1628800"/>
            <a:ext cx="3384376" cy="2318297"/>
          </a:xfrm>
          <a:prstGeom prst="rect">
            <a:avLst/>
          </a:prstGeom>
          <a:noFill/>
          <a:ln w="9525" algn="in">
            <a:noFill/>
            <a:miter lim="800000"/>
            <a:headEnd/>
            <a:tailEnd/>
          </a:ln>
        </p:spPr>
      </p:pic>
      <p:pic>
        <p:nvPicPr>
          <p:cNvPr id="1027" name="Picture 3" descr="apply for a research grant"/>
          <p:cNvPicPr>
            <a:picLocks noChangeAspect="1" noChangeArrowheads="1"/>
          </p:cNvPicPr>
          <p:nvPr/>
        </p:nvPicPr>
        <p:blipFill>
          <a:blip r:embed="rId4" cstate="print"/>
          <a:srcRect/>
          <a:stretch>
            <a:fillRect/>
          </a:stretch>
        </p:blipFill>
        <p:spPr bwMode="auto">
          <a:xfrm>
            <a:off x="683568" y="1628800"/>
            <a:ext cx="3312368" cy="2258433"/>
          </a:xfrm>
          <a:prstGeom prst="rect">
            <a:avLst/>
          </a:prstGeom>
          <a:noFill/>
          <a:ln w="9525" algn="in">
            <a:noFill/>
            <a:miter lim="800000"/>
            <a:headEnd/>
            <a:tailEnd/>
          </a:ln>
        </p:spPr>
      </p:pic>
      <p:sp>
        <p:nvSpPr>
          <p:cNvPr id="7" name="TextBox 6"/>
          <p:cNvSpPr txBox="1"/>
          <p:nvPr/>
        </p:nvSpPr>
        <p:spPr>
          <a:xfrm>
            <a:off x="251520" y="5085184"/>
            <a:ext cx="4212468" cy="1477328"/>
          </a:xfrm>
          <a:prstGeom prst="rect">
            <a:avLst/>
          </a:prstGeom>
          <a:noFill/>
        </p:spPr>
        <p:txBody>
          <a:bodyPr wrap="square" rtlCol="0">
            <a:spAutoFit/>
          </a:bodyPr>
          <a:lstStyle/>
          <a:p>
            <a:r>
              <a:rPr lang="en-GB" dirty="0"/>
              <a:t>Researchers are like detectives. They try to solve mysteries that help us understand things like why babies are born early or sick. They try to find ways to make them better.</a:t>
            </a:r>
          </a:p>
        </p:txBody>
      </p:sp>
      <p:sp>
        <p:nvSpPr>
          <p:cNvPr id="8" name="TextBox 7"/>
          <p:cNvSpPr txBox="1"/>
          <p:nvPr/>
        </p:nvSpPr>
        <p:spPr>
          <a:xfrm>
            <a:off x="4572000" y="5048016"/>
            <a:ext cx="3960440" cy="1477328"/>
          </a:xfrm>
          <a:prstGeom prst="rect">
            <a:avLst/>
          </a:prstGeom>
          <a:noFill/>
        </p:spPr>
        <p:txBody>
          <a:bodyPr wrap="square" rtlCol="0">
            <a:spAutoFit/>
          </a:bodyPr>
          <a:lstStyle/>
          <a:p>
            <a:r>
              <a:rPr lang="en-GB" dirty="0"/>
              <a:t>Our researchers discovered a way for parents to see their babies before they are born and for doctors to help make sure they are growing as they need to be, healthy and strong!</a:t>
            </a:r>
          </a:p>
        </p:txBody>
      </p:sp>
      <p:sp>
        <p:nvSpPr>
          <p:cNvPr id="9" name="TextBox 8"/>
          <p:cNvSpPr txBox="1"/>
          <p:nvPr/>
        </p:nvSpPr>
        <p:spPr>
          <a:xfrm>
            <a:off x="683568" y="4005064"/>
            <a:ext cx="3384376" cy="707886"/>
          </a:xfrm>
          <a:prstGeom prst="rect">
            <a:avLst/>
          </a:prstGeom>
          <a:noFill/>
        </p:spPr>
        <p:txBody>
          <a:bodyPr wrap="square" rtlCol="0">
            <a:spAutoFit/>
          </a:bodyPr>
          <a:lstStyle/>
          <a:p>
            <a:pPr algn="ctr"/>
            <a:r>
              <a:rPr lang="en-GB" sz="2000" b="1" dirty="0">
                <a:solidFill>
                  <a:srgbClr val="FF6699"/>
                </a:solidFill>
                <a:latin typeface="+mj-lt"/>
              </a:rPr>
              <a:t>Researchers work in places called laboratories.</a:t>
            </a:r>
          </a:p>
        </p:txBody>
      </p:sp>
      <p:sp>
        <p:nvSpPr>
          <p:cNvPr id="10" name="TextBox 9"/>
          <p:cNvSpPr txBox="1"/>
          <p:nvPr/>
        </p:nvSpPr>
        <p:spPr>
          <a:xfrm>
            <a:off x="2195736" y="476672"/>
            <a:ext cx="4536504" cy="769441"/>
          </a:xfrm>
          <a:prstGeom prst="rect">
            <a:avLst/>
          </a:prstGeom>
          <a:noFill/>
        </p:spPr>
        <p:txBody>
          <a:bodyPr wrap="square" rtlCol="0">
            <a:spAutoFit/>
          </a:bodyPr>
          <a:lstStyle/>
          <a:p>
            <a:r>
              <a:rPr lang="en-GB" sz="4400" dirty="0">
                <a:solidFill>
                  <a:srgbClr val="66CCFF"/>
                </a:solidFill>
                <a:latin typeface="+mj-lt"/>
              </a:rPr>
              <a:t>What is research?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268760"/>
            <a:ext cx="7390730" cy="2304256"/>
          </a:xfrm>
        </p:spPr>
        <p:txBody>
          <a:bodyPr>
            <a:normAutofit/>
          </a:bodyPr>
          <a:lstStyle/>
          <a:p>
            <a:r>
              <a:rPr lang="en-GB" sz="2000" dirty="0"/>
              <a:t>Have you ever helped to bake a cake? Just like cakes, babies need a certain amount of time to grow to just the right size. If they are born too soon they might need a little extra care. </a:t>
            </a:r>
          </a:p>
          <a:p>
            <a:r>
              <a:rPr lang="en-GB" sz="2000" dirty="0"/>
              <a:t>Our researchers help by trying to find out why babies are born early and how we can help them grow up to be strong and healthy.</a:t>
            </a:r>
          </a:p>
          <a:p>
            <a:pPr marL="0" indent="0">
              <a:buNone/>
            </a:pPr>
            <a:endParaRPr lang="en-GB" dirty="0"/>
          </a:p>
        </p:txBody>
      </p:sp>
      <p:pic>
        <p:nvPicPr>
          <p:cNvPr id="9" name="Picture 2"/>
          <p:cNvPicPr>
            <a:picLocks noChangeAspect="1" noChangeArrowheads="1"/>
          </p:cNvPicPr>
          <p:nvPr/>
        </p:nvPicPr>
        <p:blipFill>
          <a:blip r:embed="rId3" cstate="print"/>
          <a:srcRect/>
          <a:stretch>
            <a:fillRect/>
          </a:stretch>
        </p:blipFill>
        <p:spPr bwMode="auto">
          <a:xfrm>
            <a:off x="467544" y="3780132"/>
            <a:ext cx="1360064" cy="2515272"/>
          </a:xfrm>
          <a:prstGeom prst="rect">
            <a:avLst/>
          </a:prstGeom>
          <a:noFill/>
          <a:ln w="9525">
            <a:noFill/>
            <a:miter lim="800000"/>
            <a:headEnd/>
            <a:tailEnd/>
          </a:ln>
          <a:effectLst/>
        </p:spPr>
      </p:pic>
      <p:sp>
        <p:nvSpPr>
          <p:cNvPr id="10" name="TextBox 9"/>
          <p:cNvSpPr txBox="1"/>
          <p:nvPr/>
        </p:nvSpPr>
        <p:spPr>
          <a:xfrm>
            <a:off x="2555776" y="404664"/>
            <a:ext cx="6768752" cy="769441"/>
          </a:xfrm>
          <a:prstGeom prst="rect">
            <a:avLst/>
          </a:prstGeom>
          <a:noFill/>
        </p:spPr>
        <p:txBody>
          <a:bodyPr wrap="square" rtlCol="0">
            <a:spAutoFit/>
          </a:bodyPr>
          <a:lstStyle/>
          <a:p>
            <a:r>
              <a:rPr lang="en-GB" sz="4400" dirty="0">
                <a:solidFill>
                  <a:srgbClr val="66CCFF"/>
                </a:solidFill>
                <a:latin typeface="+mj-lt"/>
              </a:rPr>
              <a:t>Born too soon</a:t>
            </a:r>
          </a:p>
        </p:txBody>
      </p:sp>
      <p:pic>
        <p:nvPicPr>
          <p:cNvPr id="11" name="Content Placeholder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3880" y="3768391"/>
            <a:ext cx="360045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9"/>
          <p:cNvGrpSpPr/>
          <p:nvPr/>
        </p:nvGrpSpPr>
        <p:grpSpPr>
          <a:xfrm rot="847491">
            <a:off x="6274291" y="3866995"/>
            <a:ext cx="1778496" cy="1778496"/>
            <a:chOff x="6922104" y="3921519"/>
            <a:chExt cx="1778496" cy="1778496"/>
          </a:xfrm>
        </p:grpSpPr>
        <p:sp>
          <p:nvSpPr>
            <p:cNvPr id="17" name="Oval 16"/>
            <p:cNvSpPr/>
            <p:nvPr/>
          </p:nvSpPr>
          <p:spPr>
            <a:xfrm>
              <a:off x="6922104" y="3921519"/>
              <a:ext cx="1778496" cy="1778496"/>
            </a:xfrm>
            <a:prstGeom prst="ellipse">
              <a:avLst/>
            </a:prstGeom>
            <a:solidFill>
              <a:srgbClr val="FF6699"/>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9" name="TextBox 18"/>
            <p:cNvSpPr txBox="1"/>
            <p:nvPr/>
          </p:nvSpPr>
          <p:spPr>
            <a:xfrm>
              <a:off x="6948264" y="4265801"/>
              <a:ext cx="1728192" cy="1323439"/>
            </a:xfrm>
            <a:prstGeom prst="rect">
              <a:avLst/>
            </a:prstGeom>
            <a:noFill/>
          </p:spPr>
          <p:txBody>
            <a:bodyPr wrap="square" rtlCol="0">
              <a:spAutoFit/>
            </a:bodyPr>
            <a:lstStyle/>
            <a:p>
              <a:pPr algn="ctr"/>
              <a:r>
                <a:rPr lang="en-GB" sz="1600" dirty="0">
                  <a:solidFill>
                    <a:schemeClr val="bg1"/>
                  </a:solidFill>
                </a:rPr>
                <a:t>Maybe you, or your baby brother or sister, were born too early?</a:t>
              </a:r>
            </a:p>
            <a:p>
              <a:pPr algn="ctr"/>
              <a:endParaRPr lang="en-GB" sz="1600" dirty="0">
                <a:solidFill>
                  <a:schemeClr val="bg1"/>
                </a:solidFill>
              </a:endParaRPr>
            </a:p>
          </p:txBody>
        </p:sp>
      </p:grpSp>
    </p:spTree>
    <p:extLst>
      <p:ext uri="{BB962C8B-B14F-4D97-AF65-F5344CB8AC3E}">
        <p14:creationId xmlns:p14="http://schemas.microsoft.com/office/powerpoint/2010/main" val="27985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356503"/>
          </a:xfrm>
        </p:spPr>
        <p:txBody>
          <a:bodyPr>
            <a:normAutofit fontScale="92500"/>
          </a:bodyPr>
          <a:lstStyle/>
          <a:p>
            <a:r>
              <a:rPr lang="en-GB" sz="2600" dirty="0"/>
              <a:t>We are all different in some way, it is what makes us special. </a:t>
            </a:r>
          </a:p>
          <a:p>
            <a:r>
              <a:rPr lang="en-GB" sz="2600" dirty="0"/>
              <a:t>Some children need a little help with certain conditions that make some things in life difficult</a:t>
            </a:r>
          </a:p>
          <a:p>
            <a:r>
              <a:rPr lang="en-GB" sz="2600" dirty="0"/>
              <a:t>Have you heard of any of these disabling conditions?</a:t>
            </a:r>
          </a:p>
          <a:p>
            <a:pPr marL="0" indent="0">
              <a:buNone/>
            </a:pPr>
            <a:r>
              <a:rPr lang="en-GB" dirty="0"/>
              <a:t> </a:t>
            </a:r>
          </a:p>
        </p:txBody>
      </p:sp>
      <p:pic>
        <p:nvPicPr>
          <p:cNvPr id="18" name="Picture 17" descr="Disabiling conditions.jpg"/>
          <p:cNvPicPr>
            <a:picLocks noChangeAspect="1"/>
          </p:cNvPicPr>
          <p:nvPr/>
        </p:nvPicPr>
        <p:blipFill>
          <a:blip r:embed="rId3" cstate="print"/>
          <a:stretch>
            <a:fillRect/>
          </a:stretch>
        </p:blipFill>
        <p:spPr>
          <a:xfrm>
            <a:off x="2341192" y="3789040"/>
            <a:ext cx="6047232" cy="2420112"/>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179512" y="4077072"/>
            <a:ext cx="1360064" cy="2515272"/>
          </a:xfrm>
          <a:prstGeom prst="rect">
            <a:avLst/>
          </a:prstGeom>
          <a:noFill/>
          <a:ln w="9525">
            <a:noFill/>
            <a:miter lim="800000"/>
            <a:headEnd/>
            <a:tailEnd/>
          </a:ln>
          <a:effectLst/>
        </p:spPr>
      </p:pic>
      <p:sp>
        <p:nvSpPr>
          <p:cNvPr id="7" name="TextBox 6"/>
          <p:cNvSpPr txBox="1"/>
          <p:nvPr/>
        </p:nvSpPr>
        <p:spPr>
          <a:xfrm>
            <a:off x="2051720" y="476672"/>
            <a:ext cx="6480720" cy="769441"/>
          </a:xfrm>
          <a:prstGeom prst="rect">
            <a:avLst/>
          </a:prstGeom>
          <a:noFill/>
        </p:spPr>
        <p:txBody>
          <a:bodyPr wrap="square" rtlCol="0">
            <a:spAutoFit/>
          </a:bodyPr>
          <a:lstStyle/>
          <a:p>
            <a:r>
              <a:rPr lang="en-GB" sz="4400" dirty="0">
                <a:solidFill>
                  <a:srgbClr val="66CCFF"/>
                </a:solidFill>
                <a:latin typeface="+mj-lt"/>
              </a:rPr>
              <a:t>Disabling conditions </a:t>
            </a:r>
          </a:p>
        </p:txBody>
      </p:sp>
    </p:spTree>
    <p:extLst>
      <p:ext uri="{BB962C8B-B14F-4D97-AF65-F5344CB8AC3E}">
        <p14:creationId xmlns:p14="http://schemas.microsoft.com/office/powerpoint/2010/main" val="65269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rot="20814341">
            <a:off x="806494" y="1535509"/>
            <a:ext cx="1946145" cy="1944216"/>
            <a:chOff x="467544" y="692696"/>
            <a:chExt cx="1946145" cy="1944216"/>
          </a:xfrm>
        </p:grpSpPr>
        <p:sp>
          <p:nvSpPr>
            <p:cNvPr id="12" name="Oval 11"/>
            <p:cNvSpPr/>
            <p:nvPr/>
          </p:nvSpPr>
          <p:spPr>
            <a:xfrm>
              <a:off x="467544" y="692696"/>
              <a:ext cx="1944216" cy="1944216"/>
            </a:xfrm>
            <a:prstGeom prst="ellipse">
              <a:avLst/>
            </a:prstGeom>
            <a:solidFill>
              <a:srgbClr val="FF6699"/>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69473" y="914935"/>
              <a:ext cx="1944216" cy="1323439"/>
            </a:xfrm>
            <a:prstGeom prst="rect">
              <a:avLst/>
            </a:prstGeom>
            <a:noFill/>
          </p:spPr>
          <p:txBody>
            <a:bodyPr wrap="square" rtlCol="0">
              <a:spAutoFit/>
            </a:bodyPr>
            <a:lstStyle/>
            <a:p>
              <a:pPr algn="ctr"/>
              <a:r>
                <a:rPr lang="en-GB" sz="1600" dirty="0">
                  <a:solidFill>
                    <a:schemeClr val="bg1"/>
                  </a:solidFill>
                </a:rPr>
                <a:t>This is </a:t>
              </a:r>
            </a:p>
            <a:p>
              <a:pPr algn="ctr"/>
              <a:r>
                <a:rPr lang="en-GB" sz="1600" dirty="0">
                  <a:solidFill>
                    <a:schemeClr val="bg1"/>
                  </a:solidFill>
                </a:rPr>
                <a:t>Sophia and she </a:t>
              </a:r>
            </a:p>
            <a:p>
              <a:pPr algn="ctr"/>
              <a:r>
                <a:rPr lang="en-GB" sz="1600" dirty="0">
                  <a:solidFill>
                    <a:schemeClr val="bg1"/>
                  </a:solidFill>
                </a:rPr>
                <a:t>has a rare disease called spinal muscular atrophy</a:t>
              </a:r>
            </a:p>
          </p:txBody>
        </p:sp>
      </p:grpSp>
      <p:pic>
        <p:nvPicPr>
          <p:cNvPr id="9" name="Picture 2"/>
          <p:cNvPicPr>
            <a:picLocks noChangeAspect="1" noChangeArrowheads="1"/>
          </p:cNvPicPr>
          <p:nvPr/>
        </p:nvPicPr>
        <p:blipFill>
          <a:blip r:embed="rId3" cstate="print"/>
          <a:srcRect/>
          <a:stretch>
            <a:fillRect/>
          </a:stretch>
        </p:blipFill>
        <p:spPr bwMode="auto">
          <a:xfrm>
            <a:off x="187600" y="4149080"/>
            <a:ext cx="1360064" cy="2515272"/>
          </a:xfrm>
          <a:prstGeom prst="rect">
            <a:avLst/>
          </a:prstGeom>
          <a:noFill/>
          <a:ln w="9525">
            <a:noFill/>
            <a:miter lim="800000"/>
            <a:headEnd/>
            <a:tailEnd/>
          </a:ln>
          <a:effectLst/>
        </p:spPr>
      </p:pic>
      <p:sp>
        <p:nvSpPr>
          <p:cNvPr id="10" name="TextBox 9"/>
          <p:cNvSpPr txBox="1"/>
          <p:nvPr/>
        </p:nvSpPr>
        <p:spPr>
          <a:xfrm>
            <a:off x="2987824" y="332656"/>
            <a:ext cx="7056784" cy="769441"/>
          </a:xfrm>
          <a:prstGeom prst="rect">
            <a:avLst/>
          </a:prstGeom>
          <a:noFill/>
        </p:spPr>
        <p:txBody>
          <a:bodyPr wrap="square" rtlCol="0">
            <a:spAutoFit/>
          </a:bodyPr>
          <a:lstStyle/>
          <a:p>
            <a:r>
              <a:rPr lang="en-GB" sz="4400" dirty="0">
                <a:solidFill>
                  <a:srgbClr val="66CCFF"/>
                </a:solidFill>
                <a:latin typeface="+mj-lt"/>
              </a:rPr>
              <a:t>Rare diseases</a:t>
            </a:r>
          </a:p>
        </p:txBody>
      </p:sp>
      <p:pic>
        <p:nvPicPr>
          <p:cNvPr id="4" name="Picture 3">
            <a:extLst>
              <a:ext uri="{FF2B5EF4-FFF2-40B4-BE49-F238E27FC236}">
                <a16:creationId xmlns:a16="http://schemas.microsoft.com/office/drawing/2014/main" id="{82367F16-C672-3DF0-3100-E386E4712B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9513" y="1356197"/>
            <a:ext cx="5497154" cy="4397724"/>
          </a:xfrm>
          <a:prstGeom prst="rect">
            <a:avLst/>
          </a:prstGeom>
        </p:spPr>
      </p:pic>
    </p:spTree>
    <p:extLst>
      <p:ext uri="{BB962C8B-B14F-4D97-AF65-F5344CB8AC3E}">
        <p14:creationId xmlns:p14="http://schemas.microsoft.com/office/powerpoint/2010/main" val="274171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1600200"/>
            <a:ext cx="5760640" cy="2207629"/>
          </a:xfrm>
        </p:spPr>
        <p:txBody>
          <a:bodyPr>
            <a:normAutofit/>
          </a:bodyPr>
          <a:lstStyle/>
          <a:p>
            <a:pPr marL="0" indent="0">
              <a:buNone/>
            </a:pPr>
            <a:r>
              <a:rPr lang="en-GB" sz="2800" dirty="0"/>
              <a:t>The money you raise by taking part in Bring your Bear will help save and change the lives of babies and children.</a:t>
            </a:r>
          </a:p>
          <a:p>
            <a:pPr marL="0" indent="0">
              <a:buNone/>
            </a:pPr>
            <a:endParaRPr lang="en-GB" dirty="0"/>
          </a:p>
        </p:txBody>
      </p:sp>
      <p:pic>
        <p:nvPicPr>
          <p:cNvPr id="5124" name="Picture 4" descr="C:\Users\rob\Downloads\Gingerbread119586082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14385">
            <a:off x="6361821" y="3654585"/>
            <a:ext cx="935992" cy="1393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3968" y="5157192"/>
            <a:ext cx="3096344" cy="1477328"/>
          </a:xfrm>
          <a:prstGeom prst="rect">
            <a:avLst/>
          </a:prstGeom>
          <a:noFill/>
        </p:spPr>
        <p:txBody>
          <a:bodyPr wrap="square" rtlCol="0">
            <a:spAutoFit/>
          </a:bodyPr>
          <a:lstStyle/>
          <a:p>
            <a:r>
              <a:rPr lang="en-GB" sz="2400" b="1" dirty="0">
                <a:solidFill>
                  <a:srgbClr val="66CCFF"/>
                </a:solidFill>
              </a:rPr>
              <a:t>What have you got planned for your Bring your Bear event? </a:t>
            </a:r>
          </a:p>
          <a:p>
            <a:endParaRPr lang="en-GB" dirty="0"/>
          </a:p>
        </p:txBody>
      </p:sp>
      <p:pic>
        <p:nvPicPr>
          <p:cNvPr id="5125" name="Picture 5" descr="C:\Users\rob\Downloads\Pink-Bears-cakes1140736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71686">
            <a:off x="7381102" y="5303796"/>
            <a:ext cx="1202523" cy="11967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rob\Downloads\Girl+Paddington804431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62" y="4149080"/>
            <a:ext cx="1691680" cy="121301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rob\Downloads\Rec. Cover  - header 2013 (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64704"/>
          <a:stretch/>
        </p:blipFill>
        <p:spPr bwMode="auto">
          <a:xfrm>
            <a:off x="1701342" y="4005064"/>
            <a:ext cx="2870658" cy="6033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rob\Downloads\Rec. Cover  - header 2013 (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4420" t="35023" b="30736"/>
          <a:stretch/>
        </p:blipFill>
        <p:spPr bwMode="auto">
          <a:xfrm>
            <a:off x="4499992" y="4005064"/>
            <a:ext cx="1600885" cy="58534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8" cstate="print"/>
          <a:srcRect/>
          <a:stretch>
            <a:fillRect/>
          </a:stretch>
        </p:blipFill>
        <p:spPr bwMode="auto">
          <a:xfrm rot="21144718">
            <a:off x="1187624" y="4941168"/>
            <a:ext cx="2714667" cy="1628800"/>
          </a:xfrm>
          <a:prstGeom prst="rect">
            <a:avLst/>
          </a:prstGeom>
          <a:noFill/>
          <a:ln w="9525">
            <a:noFill/>
            <a:miter lim="800000"/>
            <a:headEnd/>
            <a:tailEnd/>
          </a:ln>
          <a:effectLst/>
        </p:spPr>
      </p:pic>
      <p:sp>
        <p:nvSpPr>
          <p:cNvPr id="11" name="TextBox 10"/>
          <p:cNvSpPr txBox="1"/>
          <p:nvPr/>
        </p:nvSpPr>
        <p:spPr>
          <a:xfrm>
            <a:off x="2195736" y="427311"/>
            <a:ext cx="7560840" cy="769441"/>
          </a:xfrm>
          <a:prstGeom prst="rect">
            <a:avLst/>
          </a:prstGeom>
          <a:noFill/>
        </p:spPr>
        <p:txBody>
          <a:bodyPr wrap="square" rtlCol="0">
            <a:spAutoFit/>
          </a:bodyPr>
          <a:lstStyle/>
          <a:p>
            <a:r>
              <a:rPr lang="en-GB" sz="4400" dirty="0">
                <a:solidFill>
                  <a:srgbClr val="66CCFF"/>
                </a:solidFill>
                <a:latin typeface="+mj-lt"/>
              </a:rPr>
              <a:t>How you are helping</a:t>
            </a:r>
          </a:p>
        </p:txBody>
      </p:sp>
    </p:spTree>
    <p:extLst>
      <p:ext uri="{BB962C8B-B14F-4D97-AF65-F5344CB8AC3E}">
        <p14:creationId xmlns:p14="http://schemas.microsoft.com/office/powerpoint/2010/main" val="97767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411760" y="332656"/>
            <a:ext cx="4104456" cy="1732946"/>
            <a:chOff x="2411760" y="332656"/>
            <a:chExt cx="4104456" cy="1732946"/>
          </a:xfrm>
        </p:grpSpPr>
        <p:pic>
          <p:nvPicPr>
            <p:cNvPr id="9" name="Picture 4" descr="C:\Users\rob\Downloads\Rec. Cover  - header 2013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4704"/>
            <a:stretch/>
          </p:blipFill>
          <p:spPr bwMode="auto">
            <a:xfrm>
              <a:off x="2411760" y="332656"/>
              <a:ext cx="4104456" cy="8598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rob\Downloads\Rec. Cover  - header 2013 (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420" t="35023" b="30736"/>
            <a:stretch/>
          </p:blipFill>
          <p:spPr bwMode="auto">
            <a:xfrm>
              <a:off x="3059831" y="1196752"/>
              <a:ext cx="2376265" cy="86885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245" y="5890838"/>
            <a:ext cx="2289733" cy="730002"/>
          </a:xfrm>
          <a:prstGeom prst="rect">
            <a:avLst/>
          </a:prstGeom>
        </p:spPr>
      </p:pic>
      <p:grpSp>
        <p:nvGrpSpPr>
          <p:cNvPr id="15" name="Group 14"/>
          <p:cNvGrpSpPr/>
          <p:nvPr/>
        </p:nvGrpSpPr>
        <p:grpSpPr>
          <a:xfrm>
            <a:off x="5076056" y="2204864"/>
            <a:ext cx="3168352" cy="3168352"/>
            <a:chOff x="3131840" y="1124744"/>
            <a:chExt cx="3168352" cy="3168352"/>
          </a:xfrm>
        </p:grpSpPr>
        <p:sp>
          <p:nvSpPr>
            <p:cNvPr id="14" name="Oval 13"/>
            <p:cNvSpPr/>
            <p:nvPr/>
          </p:nvSpPr>
          <p:spPr>
            <a:xfrm>
              <a:off x="3131840" y="1124744"/>
              <a:ext cx="3168352" cy="3168352"/>
            </a:xfrm>
            <a:prstGeom prst="ellipse">
              <a:avLst/>
            </a:prstGeom>
            <a:solidFill>
              <a:srgbClr val="FF6699"/>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347864" y="1700808"/>
              <a:ext cx="2808312" cy="2031325"/>
            </a:xfrm>
            <a:prstGeom prst="rect">
              <a:avLst/>
            </a:prstGeom>
            <a:noFill/>
          </p:spPr>
          <p:txBody>
            <a:bodyPr wrap="square" rtlCol="0">
              <a:spAutoFit/>
            </a:bodyPr>
            <a:lstStyle/>
            <a:p>
              <a:pPr algn="ctr"/>
              <a:endParaRPr lang="en-GB" dirty="0">
                <a:solidFill>
                  <a:schemeClr val="bg1"/>
                </a:solidFill>
              </a:endParaRPr>
            </a:p>
            <a:p>
              <a:pPr algn="ctr"/>
              <a:r>
                <a:rPr lang="en-GB" dirty="0">
                  <a:solidFill>
                    <a:schemeClr val="bg1"/>
                  </a:solidFill>
                </a:rPr>
                <a:t>We hope you have a </a:t>
              </a:r>
            </a:p>
            <a:p>
              <a:pPr algn="ctr"/>
              <a:r>
                <a:rPr lang="en-GB" dirty="0">
                  <a:solidFill>
                    <a:schemeClr val="bg1"/>
                  </a:solidFill>
                </a:rPr>
                <a:t>great time with your bears. Don’t forget to email us at </a:t>
              </a:r>
              <a:r>
                <a:rPr lang="en-GB" b="1" dirty="0">
                  <a:solidFill>
                    <a:srgbClr val="0070C0"/>
                  </a:solidFill>
                </a:rPr>
                <a:t>byb@action.org.uk</a:t>
              </a:r>
              <a:r>
                <a:rPr lang="en-GB" b="1" dirty="0">
                  <a:solidFill>
                    <a:schemeClr val="bg1"/>
                  </a:solidFill>
                </a:rPr>
                <a:t> </a:t>
              </a:r>
              <a:r>
                <a:rPr lang="en-GB" dirty="0">
                  <a:solidFill>
                    <a:schemeClr val="bg1"/>
                  </a:solidFill>
                </a:rPr>
                <a:t>and tell us all about what you </a:t>
              </a:r>
            </a:p>
            <a:p>
              <a:pPr algn="ctr"/>
              <a:r>
                <a:rPr lang="en-GB" dirty="0">
                  <a:solidFill>
                    <a:schemeClr val="bg1"/>
                  </a:solidFill>
                </a:rPr>
                <a:t>did! </a:t>
              </a:r>
            </a:p>
          </p:txBody>
        </p:sp>
      </p:grpSp>
      <p:sp>
        <p:nvSpPr>
          <p:cNvPr id="17" name="TextBox 16"/>
          <p:cNvSpPr txBox="1"/>
          <p:nvPr/>
        </p:nvSpPr>
        <p:spPr>
          <a:xfrm>
            <a:off x="179512" y="5890838"/>
            <a:ext cx="4608512" cy="1107996"/>
          </a:xfrm>
          <a:prstGeom prst="rect">
            <a:avLst/>
          </a:prstGeom>
          <a:noFill/>
        </p:spPr>
        <p:txBody>
          <a:bodyPr wrap="square" rtlCol="0">
            <a:spAutoFit/>
          </a:bodyPr>
          <a:lstStyle/>
          <a:p>
            <a:r>
              <a:rPr lang="en-GB" sz="800" dirty="0" err="1">
                <a:effectLst/>
                <a:ea typeface="Cambria" panose="02040503050406030204" pitchFamily="18" charset="0"/>
                <a:cs typeface="Times New Roman" panose="02020603050405020304" pitchFamily="18" charset="0"/>
              </a:rPr>
              <a:t>P&amp;Co</a:t>
            </a:r>
            <a:r>
              <a:rPr lang="en-GB" sz="800" dirty="0">
                <a:effectLst/>
                <a:ea typeface="Cambria" panose="02040503050406030204" pitchFamily="18" charset="0"/>
                <a:cs typeface="Times New Roman" panose="02020603050405020304" pitchFamily="18" charset="0"/>
              </a:rPr>
              <a:t> Ltd/SC 2023</a:t>
            </a:r>
          </a:p>
          <a:p>
            <a:r>
              <a:rPr lang="en-GB" sz="800" dirty="0">
                <a:effectLst/>
                <a:ea typeface="Cambria" panose="02040503050406030204" pitchFamily="18" charset="0"/>
              </a:rPr>
              <a:t>Licensed on behalf of </a:t>
            </a:r>
            <a:r>
              <a:rPr lang="en-GB" sz="800" dirty="0" err="1">
                <a:effectLst/>
                <a:ea typeface="Cambria" panose="02040503050406030204" pitchFamily="18" charset="0"/>
              </a:rPr>
              <a:t>Studiocanal</a:t>
            </a:r>
            <a:r>
              <a:rPr lang="en-GB" sz="800" dirty="0">
                <a:effectLst/>
                <a:ea typeface="Cambria" panose="02040503050406030204" pitchFamily="18" charset="0"/>
              </a:rPr>
              <a:t> S.A.S by Copyrights Group </a:t>
            </a:r>
          </a:p>
          <a:p>
            <a:endParaRPr lang="en-GB" sz="800" u="sng" dirty="0"/>
          </a:p>
          <a:p>
            <a:r>
              <a:rPr lang="en-GB" sz="800" b="1" dirty="0"/>
              <a:t>© Action Medical Research 2023</a:t>
            </a:r>
            <a:br>
              <a:rPr lang="en-GB" sz="800" dirty="0"/>
            </a:br>
            <a:r>
              <a:rPr lang="en-GB" sz="800" dirty="0"/>
              <a:t>Action Medical Research is a registered charity: England and Wales no. 208701; Scotland no. SC039284 </a:t>
            </a:r>
          </a:p>
          <a:p>
            <a:endParaRPr lang="en-GB" sz="800" dirty="0"/>
          </a:p>
          <a:p>
            <a:endParaRPr lang="en-GB" dirty="0"/>
          </a:p>
        </p:txBody>
      </p:sp>
      <p:pic>
        <p:nvPicPr>
          <p:cNvPr id="13" name="Picture 12" descr="New-Pad-holding-bear copy-withbutton.jpg"/>
          <p:cNvPicPr>
            <a:picLocks noChangeAspect="1"/>
          </p:cNvPicPr>
          <p:nvPr/>
        </p:nvPicPr>
        <p:blipFill>
          <a:blip r:embed="rId6" cstate="print"/>
          <a:stretch>
            <a:fillRect/>
          </a:stretch>
        </p:blipFill>
        <p:spPr>
          <a:xfrm>
            <a:off x="319526" y="2492896"/>
            <a:ext cx="2020226" cy="2825552"/>
          </a:xfrm>
          <a:prstGeom prst="rect">
            <a:avLst/>
          </a:prstGeom>
        </p:spPr>
      </p:pic>
    </p:spTree>
    <p:extLst>
      <p:ext uri="{BB962C8B-B14F-4D97-AF65-F5344CB8AC3E}">
        <p14:creationId xmlns:p14="http://schemas.microsoft.com/office/powerpoint/2010/main" val="1488427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706</Words>
  <Application>Microsoft Office PowerPoint</Application>
  <PresentationFormat>On-screen Show (4:3)</PresentationFormat>
  <Paragraphs>83</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Sarah Moss</cp:lastModifiedBy>
  <cp:revision>112</cp:revision>
  <dcterms:created xsi:type="dcterms:W3CDTF">2013-02-25T12:58:34Z</dcterms:created>
  <dcterms:modified xsi:type="dcterms:W3CDTF">2023-02-03T11:09:06Z</dcterms:modified>
</cp:coreProperties>
</file>